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5" r:id="rId3"/>
    <p:sldId id="286" r:id="rId4"/>
    <p:sldId id="279" r:id="rId5"/>
    <p:sldId id="288" r:id="rId6"/>
    <p:sldId id="287" r:id="rId7"/>
    <p:sldId id="290" r:id="rId8"/>
    <p:sldId id="314" r:id="rId9"/>
    <p:sldId id="319" r:id="rId10"/>
    <p:sldId id="302" r:id="rId11"/>
    <p:sldId id="291" r:id="rId12"/>
    <p:sldId id="292" r:id="rId13"/>
    <p:sldId id="313" r:id="rId14"/>
    <p:sldId id="294" r:id="rId15"/>
    <p:sldId id="296" r:id="rId16"/>
    <p:sldId id="297" r:id="rId17"/>
    <p:sldId id="298" r:id="rId18"/>
    <p:sldId id="303" r:id="rId19"/>
    <p:sldId id="304" r:id="rId20"/>
    <p:sldId id="305" r:id="rId21"/>
    <p:sldId id="310" r:id="rId22"/>
    <p:sldId id="311" r:id="rId23"/>
    <p:sldId id="312" r:id="rId24"/>
    <p:sldId id="308" r:id="rId25"/>
    <p:sldId id="315" r:id="rId26"/>
    <p:sldId id="307" r:id="rId27"/>
    <p:sldId id="318" r:id="rId28"/>
    <p:sldId id="316" r:id="rId29"/>
    <p:sldId id="317" r:id="rId30"/>
    <p:sldId id="267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85D5"/>
    <a:srgbClr val="FFB4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80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03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490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9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339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68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639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37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7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646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62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872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8A0B7-E36F-1B4F-AA4C-F12AF6728FE4}" type="datetimeFigureOut">
              <a:rPr lang="en-US" smtClean="0"/>
              <a:t>8/29/16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CD6A6-7810-714E-95CF-FE1BBB3B41D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9144000" cy="156958"/>
          </a:xfrm>
          <a:prstGeom prst="rect">
            <a:avLst/>
          </a:prstGeom>
          <a:solidFill>
            <a:srgbClr val="FFB434"/>
          </a:solidFill>
          <a:ln>
            <a:solidFill>
              <a:srgbClr val="FFB43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356350"/>
            <a:ext cx="9144000" cy="501650"/>
          </a:xfrm>
          <a:prstGeom prst="rect">
            <a:avLst/>
          </a:prstGeom>
          <a:solidFill>
            <a:srgbClr val="4285D5"/>
          </a:solidFill>
          <a:ln>
            <a:solidFill>
              <a:srgbClr val="4285D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925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 Heavy"/>
          <a:ea typeface="+mj-ea"/>
          <a:cs typeface="Avenir Heavy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1" kern="1200">
          <a:solidFill>
            <a:schemeClr val="tx1"/>
          </a:solidFill>
          <a:latin typeface="Avenir Light"/>
          <a:ea typeface="+mn-ea"/>
          <a:cs typeface="Avenir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1" kern="1200">
          <a:solidFill>
            <a:schemeClr val="tx1"/>
          </a:solidFill>
          <a:latin typeface="Avenir Light"/>
          <a:ea typeface="+mn-ea"/>
          <a:cs typeface="Avenir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1" kern="1200">
          <a:solidFill>
            <a:schemeClr val="tx1"/>
          </a:solidFill>
          <a:latin typeface="Avenir Light"/>
          <a:ea typeface="+mn-ea"/>
          <a:cs typeface="Avenir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1" kern="1200">
          <a:solidFill>
            <a:schemeClr val="tx1"/>
          </a:solidFill>
          <a:latin typeface="Avenir Light"/>
          <a:ea typeface="+mn-ea"/>
          <a:cs typeface="Avenir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1" kern="1200">
          <a:solidFill>
            <a:schemeClr val="tx1"/>
          </a:solidFill>
          <a:latin typeface="Avenir Light"/>
          <a:ea typeface="+mn-ea"/>
          <a:cs typeface="Avenir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oracle.com/technetwork/java/javase/downloads/index.html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4.png"/><Relationship Id="rId5" Type="http://schemas.openxmlformats.org/officeDocument/2006/relationships/image" Target="../media/image6.jpeg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9010"/>
          <a:stretch/>
        </p:blipFill>
        <p:spPr>
          <a:xfrm>
            <a:off x="1486270" y="492124"/>
            <a:ext cx="6286130" cy="49702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CMSC</a:t>
            </a:r>
            <a:r>
              <a:rPr lang="en-US" dirty="0"/>
              <a:t> </a:t>
            </a:r>
            <a:r>
              <a:rPr lang="en-US" dirty="0" smtClean="0"/>
              <a:t>2133</a:t>
            </a:r>
            <a:br>
              <a:rPr lang="en-US" dirty="0" smtClean="0"/>
            </a:br>
            <a:r>
              <a:rPr lang="en-US" dirty="0" smtClean="0"/>
              <a:t>Object Oriented Programming</a:t>
            </a:r>
            <a:br>
              <a:rPr lang="en-US" dirty="0" smtClean="0"/>
            </a:br>
            <a:r>
              <a:rPr lang="en-US" dirty="0" smtClean="0"/>
              <a:t>Intro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4405" y="4762500"/>
            <a:ext cx="6400800" cy="175260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>
                <a:solidFill>
                  <a:schemeClr val="tx1"/>
                </a:solidFill>
              </a:rPr>
              <a:t>Prof. David North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912" y="4591519"/>
            <a:ext cx="916358" cy="16781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t="18540" b="20521"/>
          <a:stretch/>
        </p:blipFill>
        <p:spPr>
          <a:xfrm>
            <a:off x="6057900" y="5302249"/>
            <a:ext cx="2984500" cy="96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978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Computer Science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Abadi MT Condensed Light"/>
                <a:cs typeface="Abadi MT Condensed Light"/>
              </a:rPr>
              <a:t>A Computer Science Principle is a concept that </a:t>
            </a:r>
            <a:r>
              <a:rPr lang="en-US" dirty="0" smtClean="0">
                <a:latin typeface="Abadi MT Condensed Light"/>
                <a:cs typeface="Abadi MT Condensed Light"/>
              </a:rPr>
              <a:t>has been shown over time that it can </a:t>
            </a:r>
            <a:r>
              <a:rPr lang="en-US" dirty="0">
                <a:latin typeface="Abadi MT Condensed Light"/>
                <a:cs typeface="Abadi MT Condensed Light"/>
              </a:rPr>
              <a:t>be applied in many areas of Computer Science as a part of a good solution</a:t>
            </a:r>
            <a:r>
              <a:rPr lang="en-US" dirty="0" smtClean="0">
                <a:latin typeface="Abadi MT Condensed Light"/>
                <a:cs typeface="Abadi MT Condensed Light"/>
              </a:rPr>
              <a:t>.</a:t>
            </a:r>
          </a:p>
          <a:p>
            <a:pPr marL="0" indent="0" algn="ctr">
              <a:buNone/>
            </a:pPr>
            <a:endParaRPr lang="en-US" dirty="0">
              <a:latin typeface="Abadi MT Condensed Light"/>
              <a:cs typeface="Abadi MT Condensed Light"/>
            </a:endParaRPr>
          </a:p>
          <a:p>
            <a:r>
              <a:rPr lang="en-US" dirty="0">
                <a:latin typeface="Abadi MT Condensed Light"/>
                <a:cs typeface="Abadi MT Condensed Light"/>
              </a:rPr>
              <a:t>As ideas to make good solutions</a:t>
            </a:r>
          </a:p>
          <a:p>
            <a:r>
              <a:rPr lang="en-US" dirty="0">
                <a:latin typeface="Abadi MT Condensed Light"/>
                <a:cs typeface="Abadi MT Condensed Light"/>
              </a:rPr>
              <a:t>As a way to decide how to do something</a:t>
            </a:r>
          </a:p>
          <a:p>
            <a:r>
              <a:rPr lang="en-US" dirty="0">
                <a:latin typeface="Abadi MT Condensed Light"/>
                <a:cs typeface="Abadi MT Condensed Light"/>
              </a:rPr>
              <a:t>As a way to evaluate a solutions</a:t>
            </a:r>
          </a:p>
          <a:p>
            <a:pPr marL="0" indent="0" algn="ctr">
              <a:buNone/>
            </a:pPr>
            <a:endParaRPr lang="en-US" dirty="0">
              <a:latin typeface="Abadi MT Condensed Light"/>
              <a:cs typeface="Abadi MT Condensed Light"/>
            </a:endParaRPr>
          </a:p>
          <a:p>
            <a:endParaRPr lang="en-US" sz="4400" dirty="0" smtClean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922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Computer Science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4046577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1" dirty="0"/>
              <a:t>Abstraction</a:t>
            </a:r>
          </a:p>
          <a:p>
            <a:r>
              <a:rPr lang="en-US" sz="3000" b="1" dirty="0"/>
              <a:t>Binding</a:t>
            </a:r>
          </a:p>
          <a:p>
            <a:r>
              <a:rPr lang="en-US" sz="3000" b="1" dirty="0"/>
              <a:t>Encapsulation</a:t>
            </a:r>
          </a:p>
          <a:p>
            <a:r>
              <a:rPr lang="en-US" sz="3000" b="1" dirty="0"/>
              <a:t>Data Representation</a:t>
            </a:r>
          </a:p>
          <a:p>
            <a:r>
              <a:rPr lang="en-US" sz="3000" dirty="0"/>
              <a:t>Algorithms</a:t>
            </a:r>
          </a:p>
          <a:p>
            <a:r>
              <a:rPr lang="en-US" sz="3000" b="1" dirty="0"/>
              <a:t>Reuse </a:t>
            </a:r>
            <a:endParaRPr lang="en-US" sz="3000" b="1" dirty="0" smtClean="0"/>
          </a:p>
          <a:p>
            <a:r>
              <a:rPr lang="en-US" sz="2800" b="1" dirty="0"/>
              <a:t>Patterns  </a:t>
            </a:r>
          </a:p>
          <a:p>
            <a:r>
              <a:rPr lang="en-US" sz="2800" dirty="0"/>
              <a:t>Efficiency</a:t>
            </a:r>
          </a:p>
          <a:p>
            <a:endParaRPr lang="en-US" sz="3000" b="1" dirty="0"/>
          </a:p>
          <a:p>
            <a:endParaRPr lang="en-US" sz="4400" dirty="0" smtClean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08577" y="1752600"/>
            <a:ext cx="4335423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dirty="0" smtClean="0"/>
              <a:t>Tradeoffs </a:t>
            </a:r>
            <a:r>
              <a:rPr lang="en-US" sz="3000" dirty="0"/>
              <a:t>and Consequences</a:t>
            </a:r>
          </a:p>
          <a:p>
            <a:r>
              <a:rPr lang="en-US" sz="3000" dirty="0"/>
              <a:t>Consistency and </a:t>
            </a:r>
            <a:r>
              <a:rPr lang="en-US" sz="3000" dirty="0" smtClean="0"/>
              <a:t>Completeness</a:t>
            </a:r>
          </a:p>
          <a:p>
            <a:r>
              <a:rPr lang="en-US" sz="3000" b="1" dirty="0" smtClean="0"/>
              <a:t>Polymorphism</a:t>
            </a:r>
          </a:p>
          <a:p>
            <a:r>
              <a:rPr lang="en-US" sz="3000" b="1" dirty="0" smtClean="0"/>
              <a:t>Inheritance</a:t>
            </a:r>
          </a:p>
          <a:p>
            <a:r>
              <a:rPr lang="en-US" sz="3000" b="1" dirty="0" smtClean="0"/>
              <a:t>Separation of Concerns</a:t>
            </a:r>
            <a:endParaRPr lang="en-US" sz="3000" b="1" dirty="0"/>
          </a:p>
          <a:p>
            <a:endParaRPr lang="en-US" sz="4400" dirty="0" smtClean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589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An Abstraction is a representation of a real thing with something that is not the real thing</a:t>
            </a:r>
            <a:r>
              <a:rPr lang="en-US" dirty="0" smtClean="0"/>
              <a:t>. Often details are left out to make it easier to user.</a:t>
            </a:r>
            <a:endParaRPr lang="en-US" dirty="0"/>
          </a:p>
          <a:p>
            <a:r>
              <a:rPr lang="en-US" dirty="0" smtClean="0"/>
              <a:t>Real World Examples :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 </a:t>
            </a:r>
            <a:r>
              <a:rPr lang="en-US" dirty="0"/>
              <a:t>a</a:t>
            </a:r>
            <a:r>
              <a:rPr lang="en-US" dirty="0" smtClean="0"/>
              <a:t>rt</a:t>
            </a:r>
          </a:p>
          <a:p>
            <a:pPr lvl="1"/>
            <a:r>
              <a:rPr lang="en-US" dirty="0" smtClean="0"/>
              <a:t>Map</a:t>
            </a:r>
          </a:p>
          <a:p>
            <a:pPr lvl="1"/>
            <a:r>
              <a:rPr lang="en-US" dirty="0" smtClean="0"/>
              <a:t>model</a:t>
            </a:r>
          </a:p>
          <a:p>
            <a:r>
              <a:rPr lang="en-US" dirty="0" smtClean="0"/>
              <a:t>CS Examples </a:t>
            </a:r>
            <a:r>
              <a:rPr lang="en-US" dirty="0"/>
              <a:t>: </a:t>
            </a:r>
            <a:endParaRPr lang="en-US" dirty="0" smtClean="0"/>
          </a:p>
          <a:p>
            <a:pPr lvl="1"/>
            <a:r>
              <a:rPr lang="en-US" dirty="0"/>
              <a:t>r</a:t>
            </a:r>
            <a:r>
              <a:rPr lang="en-US" dirty="0" smtClean="0"/>
              <a:t>epresenting letters as numbers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epresenting real word things as objects</a:t>
            </a:r>
            <a:endParaRPr lang="en-US" dirty="0"/>
          </a:p>
          <a:p>
            <a:endParaRPr lang="en-US" dirty="0"/>
          </a:p>
          <a:p>
            <a:endParaRPr lang="en-US" sz="4400" dirty="0" smtClean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6125" t="31367" r="26189" b="31940"/>
          <a:stretch/>
        </p:blipFill>
        <p:spPr>
          <a:xfrm>
            <a:off x="4777454" y="3063000"/>
            <a:ext cx="4061746" cy="2080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24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Binding is the action of associating something with a specific item. Often it is a name for something.</a:t>
            </a:r>
          </a:p>
          <a:p>
            <a:r>
              <a:rPr lang="en-US" dirty="0"/>
              <a:t>Real World Examples : </a:t>
            </a:r>
          </a:p>
          <a:p>
            <a:pPr lvl="1"/>
            <a:r>
              <a:rPr lang="en-US" dirty="0"/>
              <a:t>Associating an address to a </a:t>
            </a:r>
            <a:endParaRPr lang="en-US" dirty="0" smtClean="0"/>
          </a:p>
          <a:p>
            <a:pPr marL="857250" lvl="2" indent="0">
              <a:buNone/>
            </a:pPr>
            <a:r>
              <a:rPr lang="en-US" sz="2800" dirty="0"/>
              <a:t>house</a:t>
            </a:r>
          </a:p>
          <a:p>
            <a:pPr lvl="1"/>
            <a:r>
              <a:rPr lang="en-US" dirty="0"/>
              <a:t>Giving a child a name </a:t>
            </a:r>
            <a:endParaRPr lang="en-US" dirty="0" smtClean="0"/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/>
              <a:t>associating a variable name to a memory location</a:t>
            </a:r>
            <a:endParaRPr lang="en-US" sz="2400" dirty="0"/>
          </a:p>
          <a:p>
            <a:pPr lvl="1"/>
            <a:r>
              <a:rPr lang="en-US" dirty="0"/>
              <a:t>associating a type with a variable </a:t>
            </a:r>
            <a:endParaRPr lang="en-US" sz="8400" dirty="0" smtClean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6246" b="22625"/>
          <a:stretch/>
        </p:blipFill>
        <p:spPr>
          <a:xfrm>
            <a:off x="5599958" y="2762782"/>
            <a:ext cx="3239242" cy="222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01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Encapsulation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Encapsulation is hiding how something works from those that use it.</a:t>
            </a:r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A car engine</a:t>
            </a:r>
            <a:endParaRPr lang="en-US" dirty="0"/>
          </a:p>
          <a:p>
            <a:pPr lvl="1"/>
            <a:r>
              <a:rPr lang="en-US" dirty="0" smtClean="0"/>
              <a:t>A computer</a:t>
            </a:r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/>
              <a:t>Creating a function that performs a specific service.</a:t>
            </a:r>
            <a:endParaRPr lang="en-US" sz="2400" dirty="0"/>
          </a:p>
          <a:p>
            <a:pPr lvl="1"/>
            <a:r>
              <a:rPr lang="en-US" dirty="0"/>
              <a:t>Creating an object that knows </a:t>
            </a:r>
            <a:r>
              <a:rPr lang="en-US" dirty="0" smtClean="0"/>
              <a:t>things</a:t>
            </a:r>
          </a:p>
          <a:p>
            <a:pPr lvl="1"/>
            <a:r>
              <a:rPr lang="en-US" dirty="0" smtClean="0"/>
              <a:t>Hiding how an object knows and does things </a:t>
            </a:r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629" y="2347740"/>
            <a:ext cx="3434171" cy="228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347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Data </a:t>
            </a:r>
            <a:r>
              <a:rPr lang="en-US" b="1" dirty="0"/>
              <a:t>Representation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Data Representation is representing </a:t>
            </a:r>
            <a:r>
              <a:rPr lang="en-US" dirty="0" smtClean="0"/>
              <a:t>the information about real </a:t>
            </a:r>
            <a:r>
              <a:rPr lang="en-US" dirty="0"/>
              <a:t>world data in some systematized way.</a:t>
            </a:r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Sheet music</a:t>
            </a:r>
          </a:p>
          <a:p>
            <a:pPr lvl="1"/>
            <a:r>
              <a:rPr lang="en-US" dirty="0" smtClean="0"/>
              <a:t>Braille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/>
              <a:t>ASCII code</a:t>
            </a:r>
          </a:p>
          <a:p>
            <a:pPr lvl="1"/>
            <a:r>
              <a:rPr lang="en-US" dirty="0" smtClean="0"/>
              <a:t>Objects</a:t>
            </a:r>
            <a:endParaRPr lang="en-US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5963"/>
          <a:stretch/>
        </p:blipFill>
        <p:spPr>
          <a:xfrm>
            <a:off x="3949564" y="3375231"/>
            <a:ext cx="4737236" cy="278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97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192" y="4091736"/>
            <a:ext cx="3301808" cy="2205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Reuse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Reuse is using a particular technique, concept or systems more than once, often in a new context or situation.</a:t>
            </a:r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/>
              <a:t>Legos</a:t>
            </a:r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/>
              <a:t>reuse of software libraries  </a:t>
            </a:r>
            <a:endParaRPr lang="en-US" sz="2400" dirty="0"/>
          </a:p>
          <a:p>
            <a:pPr lvl="1"/>
            <a:r>
              <a:rPr lang="en-US" dirty="0"/>
              <a:t>reuse of services in objects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in </a:t>
            </a:r>
            <a:r>
              <a:rPr lang="en-US" dirty="0"/>
              <a:t>an application</a:t>
            </a:r>
            <a:endParaRPr lang="en-US" sz="2400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8808" y="2638682"/>
            <a:ext cx="3048192" cy="203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12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Patterns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 Pattern is a template that can be used to solve problems.  It can be used many times.</a:t>
            </a:r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Dress Pattern</a:t>
            </a:r>
            <a:endParaRPr lang="en-US" dirty="0"/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 smtClean="0"/>
              <a:t>System architecture patterns</a:t>
            </a:r>
            <a:endParaRPr lang="en-US" sz="2400" dirty="0"/>
          </a:p>
          <a:p>
            <a:pPr lvl="1"/>
            <a:r>
              <a:rPr lang="en-US" dirty="0" smtClean="0"/>
              <a:t>Patterns of arrangements of objects </a:t>
            </a:r>
            <a:r>
              <a:rPr lang="en-US" dirty="0"/>
              <a:t>in an application</a:t>
            </a:r>
            <a:endParaRPr lang="en-US" sz="2400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9083" y="2980535"/>
            <a:ext cx="2518758" cy="2156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76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Polymorphism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Polymorphism is using the same name to refer to similar functions in different classes of objects.  </a:t>
            </a:r>
            <a:endParaRPr lang="en-US" dirty="0"/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Opening a door</a:t>
            </a:r>
            <a:endParaRPr lang="en-US" dirty="0"/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 smtClean="0"/>
              <a:t>Methods with the same name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but in different Classes</a:t>
            </a:r>
            <a:endParaRPr lang="en-US" sz="2400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1" y="2864907"/>
            <a:ext cx="1244600" cy="16594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775" y="2864907"/>
            <a:ext cx="1863725" cy="12424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775" y="4238625"/>
            <a:ext cx="1746250" cy="174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6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Inheritance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44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 </a:t>
            </a: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09600" y="1752600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Inheritance is when the parents pass on characteristics to the children.  It is a form of reuse.</a:t>
            </a:r>
            <a:endParaRPr lang="en-US" dirty="0"/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Children look like Parents</a:t>
            </a:r>
            <a:endParaRPr lang="en-US" dirty="0"/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 smtClean="0"/>
              <a:t>Parent Class pass on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attributes and methods to child class.</a:t>
            </a:r>
            <a:endParaRPr lang="en-US" sz="2400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043" y="2889250"/>
            <a:ext cx="3318781" cy="258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67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It is programing by organizing the data and code into objects.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It is programming using OO CS Principles.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682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1559"/>
          <a:stretch/>
        </p:blipFill>
        <p:spPr>
          <a:xfrm>
            <a:off x="4889500" y="2874863"/>
            <a:ext cx="4254500" cy="32818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/>
            </a:r>
            <a:br>
              <a:rPr lang="en-US" b="1" dirty="0" smtClean="0"/>
            </a:br>
            <a:r>
              <a:rPr lang="en-US" b="1" dirty="0" smtClean="0"/>
              <a:t>Separation of Concerns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66613" y="1560614"/>
            <a:ext cx="8229600" cy="440412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Separation of Concerns is assigning responsibilities to the entity where they belong and not mixing the responsibilities between entities.</a:t>
            </a:r>
            <a:endParaRPr lang="en-US" dirty="0"/>
          </a:p>
          <a:p>
            <a:r>
              <a:rPr lang="en-US" dirty="0" smtClean="0"/>
              <a:t>Real </a:t>
            </a:r>
            <a:r>
              <a:rPr lang="en-US" dirty="0"/>
              <a:t>World Examples : </a:t>
            </a:r>
          </a:p>
          <a:p>
            <a:pPr lvl="1"/>
            <a:r>
              <a:rPr lang="en-US" dirty="0" smtClean="0"/>
              <a:t>Organizational responsibilities</a:t>
            </a:r>
            <a:endParaRPr lang="en-US" dirty="0"/>
          </a:p>
          <a:p>
            <a:r>
              <a:rPr lang="en-US" dirty="0" smtClean="0"/>
              <a:t>CS </a:t>
            </a:r>
            <a:r>
              <a:rPr lang="en-US" dirty="0"/>
              <a:t>Examples : </a:t>
            </a:r>
          </a:p>
          <a:p>
            <a:pPr lvl="1"/>
            <a:r>
              <a:rPr lang="en-US" dirty="0" smtClean="0"/>
              <a:t>Separation in to packages</a:t>
            </a:r>
            <a:endParaRPr lang="en-US" sz="2400" dirty="0"/>
          </a:p>
          <a:p>
            <a:pPr lvl="1"/>
            <a:r>
              <a:rPr lang="en-US" dirty="0" smtClean="0"/>
              <a:t>A method that does only one thing</a:t>
            </a:r>
            <a:endParaRPr lang="en-US" sz="2400" dirty="0"/>
          </a:p>
          <a:p>
            <a:pPr lvl="3"/>
            <a:endParaRPr lang="en-US" b="1" dirty="0"/>
          </a:p>
          <a:p>
            <a:pPr lvl="3"/>
            <a:endParaRPr lang="en-US" b="1" dirty="0" smtClean="0"/>
          </a:p>
          <a:p>
            <a:pPr marL="1371600" lvl="3" indent="0">
              <a:buNone/>
            </a:pP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lvl="2"/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994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400" dirty="0" smtClean="0"/>
              <a:t>Learn OOP CS Principles</a:t>
            </a:r>
          </a:p>
          <a:p>
            <a:pPr lvl="1"/>
            <a:r>
              <a:rPr lang="en-US" dirty="0" smtClean="0"/>
              <a:t>Abstraction</a:t>
            </a:r>
          </a:p>
          <a:p>
            <a:pPr lvl="1"/>
            <a:r>
              <a:rPr lang="en-US" dirty="0" smtClean="0"/>
              <a:t>Binding</a:t>
            </a:r>
            <a:endParaRPr lang="en-US" dirty="0"/>
          </a:p>
          <a:p>
            <a:pPr lvl="1"/>
            <a:r>
              <a:rPr lang="en-US" dirty="0"/>
              <a:t>Encapsulation</a:t>
            </a:r>
          </a:p>
          <a:p>
            <a:pPr lvl="1"/>
            <a:r>
              <a:rPr lang="en-US" dirty="0"/>
              <a:t>Reuse</a:t>
            </a:r>
          </a:p>
          <a:p>
            <a:pPr lvl="1"/>
            <a:r>
              <a:rPr lang="en-US" dirty="0" smtClean="0"/>
              <a:t>Patterns</a:t>
            </a:r>
          </a:p>
          <a:p>
            <a:pPr lvl="1"/>
            <a:r>
              <a:rPr lang="en-US" dirty="0" smtClean="0"/>
              <a:t>Inheritance</a:t>
            </a:r>
          </a:p>
          <a:p>
            <a:pPr lvl="1"/>
            <a:r>
              <a:rPr lang="en-US" dirty="0" smtClean="0"/>
              <a:t>Polymorphism</a:t>
            </a:r>
            <a:endParaRPr lang="en-US" dirty="0"/>
          </a:p>
          <a:p>
            <a:pPr lvl="1"/>
            <a:r>
              <a:rPr lang="en-US" dirty="0"/>
              <a:t>Separation of Concerns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232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400" dirty="0" smtClean="0"/>
              <a:t>Learn OOP CS Knowledge</a:t>
            </a:r>
          </a:p>
          <a:p>
            <a:pPr lvl="1"/>
            <a:r>
              <a:rPr lang="en-US" dirty="0"/>
              <a:t>OO Concepts</a:t>
            </a:r>
          </a:p>
          <a:p>
            <a:pPr lvl="1"/>
            <a:r>
              <a:rPr lang="en-US" dirty="0"/>
              <a:t>Java</a:t>
            </a:r>
          </a:p>
          <a:p>
            <a:pPr lvl="1"/>
            <a:r>
              <a:rPr lang="en-US" dirty="0"/>
              <a:t>Data Structures</a:t>
            </a:r>
          </a:p>
          <a:p>
            <a:pPr lvl="1"/>
            <a:r>
              <a:rPr lang="en-US" dirty="0" smtClean="0"/>
              <a:t>UI (User Interface)</a:t>
            </a:r>
            <a:endParaRPr lang="en-US" dirty="0"/>
          </a:p>
          <a:p>
            <a:pPr lvl="1"/>
            <a:r>
              <a:rPr lang="en-US" dirty="0"/>
              <a:t>Database</a:t>
            </a:r>
          </a:p>
          <a:p>
            <a:pPr lvl="1"/>
            <a:r>
              <a:rPr lang="en-US" dirty="0"/>
              <a:t>UML</a:t>
            </a:r>
          </a:p>
          <a:p>
            <a:pPr lvl="1"/>
            <a:r>
              <a:rPr lang="en-US" dirty="0"/>
              <a:t>Iterative Development</a:t>
            </a:r>
          </a:p>
          <a:p>
            <a:pPr lvl="1"/>
            <a:r>
              <a:rPr lang="en-US" dirty="0"/>
              <a:t>Problem Specification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534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smtClean="0"/>
              <a:t>Learn OOP CS Skills</a:t>
            </a:r>
          </a:p>
          <a:p>
            <a:pPr lvl="1"/>
            <a:r>
              <a:rPr lang="en-US" dirty="0"/>
              <a:t>Problem Solving</a:t>
            </a:r>
          </a:p>
          <a:p>
            <a:pPr lvl="1"/>
            <a:r>
              <a:rPr lang="en-US" dirty="0"/>
              <a:t>Object /UML  Modeling</a:t>
            </a:r>
          </a:p>
          <a:p>
            <a:pPr lvl="1"/>
            <a:r>
              <a:rPr lang="en-US" dirty="0" smtClean="0"/>
              <a:t>OOP – Object Oriented Thinking</a:t>
            </a:r>
            <a:endParaRPr lang="en-US" dirty="0"/>
          </a:p>
          <a:p>
            <a:pPr lvl="1"/>
            <a:r>
              <a:rPr lang="en-US" dirty="0"/>
              <a:t>Java Programming</a:t>
            </a:r>
          </a:p>
          <a:p>
            <a:pPr lvl="1"/>
            <a:r>
              <a:rPr lang="en-US" dirty="0"/>
              <a:t>Eclipse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183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 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Just in time learning:</a:t>
            </a: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Project 1 – Dice Roller</a:t>
            </a:r>
          </a:p>
          <a:p>
            <a:pPr marL="0" indent="0" algn="ctr">
              <a:buNone/>
            </a:pPr>
            <a:r>
              <a:rPr lang="en-US" dirty="0" smtClean="0"/>
              <a:t>Project 2 – Point of Sale</a:t>
            </a:r>
          </a:p>
          <a:p>
            <a:pPr marL="0" indent="0" algn="ctr">
              <a:buNone/>
            </a:pPr>
            <a:r>
              <a:rPr lang="en-US" dirty="0" smtClean="0"/>
              <a:t>Project 3 - Persistence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3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Primarily for getting assistance on your assignments.</a:t>
            </a:r>
          </a:p>
          <a:p>
            <a:pPr marL="0" indent="0" algn="ctr">
              <a:buNone/>
            </a:pPr>
            <a:r>
              <a:rPr lang="en-US" dirty="0" smtClean="0"/>
              <a:t>If the current assignment is not completed you are required to come to lab.</a:t>
            </a: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139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Assignment 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Read chapter 1-4</a:t>
            </a:r>
          </a:p>
          <a:p>
            <a:pPr marL="0" indent="0" algn="ctr">
              <a:buNone/>
            </a:pPr>
            <a:r>
              <a:rPr lang="en-US" dirty="0"/>
              <a:t>You are expected to learn this material on your own.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Review end of chapter materials</a:t>
            </a:r>
          </a:p>
          <a:p>
            <a:pPr marL="0" indent="0" algn="ctr">
              <a:buNone/>
            </a:pPr>
            <a:r>
              <a:rPr lang="en-US" dirty="0" smtClean="0"/>
              <a:t>View Java Videos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83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Assignment 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Install Java</a:t>
            </a:r>
          </a:p>
          <a:p>
            <a:pPr marL="0" indent="0" algn="ctr">
              <a:buNone/>
            </a:pPr>
            <a:r>
              <a:rPr lang="en-US" dirty="0" smtClean="0"/>
              <a:t>Install Eclipse</a:t>
            </a:r>
          </a:p>
          <a:p>
            <a:pPr marL="0" indent="0" algn="ctr">
              <a:buNone/>
            </a:pPr>
            <a:r>
              <a:rPr lang="en-US" dirty="0" smtClean="0"/>
              <a:t>Write Hello World</a:t>
            </a:r>
          </a:p>
          <a:p>
            <a:pPr marL="0" indent="0" algn="ctr">
              <a:buNone/>
            </a:pPr>
            <a:r>
              <a:rPr lang="en-US" dirty="0" smtClean="0"/>
              <a:t>Write </a:t>
            </a:r>
            <a:r>
              <a:rPr lang="en-US" dirty="0" err="1" smtClean="0"/>
              <a:t>Prog</a:t>
            </a:r>
            <a:r>
              <a:rPr lang="en-US" dirty="0" smtClean="0"/>
              <a:t> 1 and </a:t>
            </a:r>
            <a:r>
              <a:rPr lang="en-US" dirty="0" err="1" smtClean="0"/>
              <a:t>Prog</a:t>
            </a:r>
            <a:r>
              <a:rPr lang="en-US" dirty="0" smtClean="0"/>
              <a:t> 2</a:t>
            </a: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View Eclipse Video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880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Installing Java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Java is currently maintained by Oracle. </a:t>
            </a:r>
          </a:p>
          <a:p>
            <a:pPr marL="0" indent="0" algn="ctr">
              <a:buNone/>
            </a:pPr>
            <a:r>
              <a:rPr lang="en-US" dirty="0" smtClean="0"/>
              <a:t>(They purchased Sun)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Need the Java SDK to get the Java libraries and the JVM 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http://www.oracle.com/technetwork/java/javase/downloads/index.html</a:t>
            </a: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8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Eclipse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Eclipse is a Integrated Development Environment (IDE).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Eclipse is an Open Source Project maintained by the Eclipse Foundation.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Eclipse IDE for Java Developers.</a:t>
            </a:r>
          </a:p>
          <a:p>
            <a:pPr marL="0" indent="0" algn="ctr">
              <a:buNone/>
            </a:pPr>
            <a:r>
              <a:rPr lang="en-US" dirty="0" smtClean="0"/>
              <a:t>Use Mars 4.5  version.</a:t>
            </a:r>
          </a:p>
          <a:p>
            <a:pPr marL="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eclipse.org</a:t>
            </a:r>
            <a:r>
              <a:rPr lang="en-US" dirty="0"/>
              <a:t>/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118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the approaches (paradigms) to Programming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19550" cy="4525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Procedural</a:t>
            </a:r>
          </a:p>
          <a:p>
            <a:pPr lvl="1"/>
            <a:r>
              <a:rPr lang="en-US" sz="2000" dirty="0" smtClean="0"/>
              <a:t>Fortran</a:t>
            </a:r>
          </a:p>
          <a:p>
            <a:pPr lvl="1"/>
            <a:r>
              <a:rPr lang="en-US" sz="2000" dirty="0" smtClean="0"/>
              <a:t>Cobol</a:t>
            </a:r>
          </a:p>
          <a:p>
            <a:pPr lvl="1"/>
            <a:r>
              <a:rPr lang="en-US" sz="2000" dirty="0" smtClean="0"/>
              <a:t>Basic</a:t>
            </a:r>
          </a:p>
          <a:p>
            <a:pPr lvl="1"/>
            <a:r>
              <a:rPr lang="en-US" sz="2000" dirty="0" smtClean="0"/>
              <a:t>C</a:t>
            </a:r>
            <a:endParaRPr lang="en-US" sz="2000" dirty="0"/>
          </a:p>
          <a:p>
            <a:r>
              <a:rPr lang="en-US" sz="2400" dirty="0"/>
              <a:t>Object </a:t>
            </a:r>
            <a:r>
              <a:rPr lang="en-US" sz="2400" dirty="0" smtClean="0"/>
              <a:t>Oriented</a:t>
            </a:r>
          </a:p>
          <a:p>
            <a:pPr lvl="1"/>
            <a:r>
              <a:rPr lang="en-US" sz="2000" dirty="0"/>
              <a:t>Smalltalk</a:t>
            </a:r>
          </a:p>
          <a:p>
            <a:pPr lvl="1"/>
            <a:r>
              <a:rPr lang="en-US" sz="2000" dirty="0" smtClean="0"/>
              <a:t>C++</a:t>
            </a:r>
          </a:p>
          <a:p>
            <a:pPr lvl="1"/>
            <a:r>
              <a:rPr lang="en-US" sz="2000" dirty="0" smtClean="0"/>
              <a:t>C #</a:t>
            </a:r>
          </a:p>
          <a:p>
            <a:pPr lvl="1"/>
            <a:r>
              <a:rPr lang="en-US" sz="2000" dirty="0" smtClean="0"/>
              <a:t>Java</a:t>
            </a:r>
            <a:endParaRPr lang="en-US" sz="20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29150" y="1600200"/>
            <a:ext cx="401955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Functional</a:t>
            </a:r>
          </a:p>
          <a:p>
            <a:pPr lvl="1"/>
            <a:r>
              <a:rPr lang="en-US" sz="2000" dirty="0" smtClean="0"/>
              <a:t>Lisp</a:t>
            </a:r>
          </a:p>
          <a:p>
            <a:pPr lvl="1"/>
            <a:r>
              <a:rPr lang="en-US" sz="2000" dirty="0" err="1" smtClean="0"/>
              <a:t>Haskel</a:t>
            </a:r>
            <a:endParaRPr lang="en-US" sz="2000" dirty="0" smtClean="0"/>
          </a:p>
          <a:p>
            <a:pPr lvl="1"/>
            <a:r>
              <a:rPr lang="en-US" sz="2000" dirty="0" smtClean="0"/>
              <a:t>F#</a:t>
            </a:r>
          </a:p>
          <a:p>
            <a:pPr marL="457200" lvl="1" indent="0">
              <a:buNone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85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410811"/>
            <a:ext cx="1482725" cy="27153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 Assignment 1 on your own</a:t>
            </a:r>
          </a:p>
          <a:p>
            <a:r>
              <a:rPr lang="en-US" dirty="0" smtClean="0"/>
              <a:t>Lab Today 3:40</a:t>
            </a:r>
          </a:p>
          <a:p>
            <a:r>
              <a:rPr lang="en-US" dirty="0" smtClean="0"/>
              <a:t>Do Assignment 2 in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191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Object?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0" dirty="0" smtClean="0"/>
              <a:t>An Object is an </a:t>
            </a:r>
            <a:r>
              <a:rPr lang="en-US" dirty="0" smtClean="0"/>
              <a:t>abstraction</a:t>
            </a:r>
            <a:r>
              <a:rPr lang="en-US" b="0" dirty="0" smtClean="0"/>
              <a:t> of a person, place or thing.</a:t>
            </a:r>
          </a:p>
          <a:p>
            <a:pPr marL="0" indent="0" algn="ctr">
              <a:buNone/>
            </a:pPr>
            <a:endParaRPr lang="en-US" b="0" dirty="0"/>
          </a:p>
          <a:p>
            <a:pPr marL="0" indent="0" algn="ctr">
              <a:buNone/>
            </a:pPr>
            <a:r>
              <a:rPr lang="en-US" b="0" dirty="0" smtClean="0"/>
              <a:t>An Object can know things.</a:t>
            </a:r>
          </a:p>
          <a:p>
            <a:pPr marL="0" indent="0" algn="ctr">
              <a:buNone/>
            </a:pPr>
            <a:r>
              <a:rPr lang="en-US" b="0" dirty="0" smtClean="0"/>
              <a:t>An Object can do things.</a:t>
            </a:r>
          </a:p>
          <a:p>
            <a:pPr marL="0" indent="0" algn="ctr">
              <a:buNone/>
            </a:pPr>
            <a:r>
              <a:rPr lang="en-US" b="0" dirty="0" smtClean="0"/>
              <a:t>Objects do work by sending messages to other objects asking them to do things.</a:t>
            </a:r>
          </a:p>
          <a:p>
            <a:pPr marL="0" indent="0" algn="ctr">
              <a:buNone/>
            </a:pPr>
            <a:endParaRPr lang="en-US" b="0" dirty="0"/>
          </a:p>
          <a:p>
            <a:pPr marL="0" indent="0" algn="ctr">
              <a:buNone/>
            </a:pPr>
            <a:r>
              <a:rPr lang="en-US" b="0" dirty="0" smtClean="0"/>
              <a:t>I often think of Objects as being alive.</a:t>
            </a:r>
            <a:endParaRPr lang="en-US" b="0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22695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Object?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0" dirty="0" smtClean="0"/>
              <a:t>A specific instance of a Car</a:t>
            </a:r>
            <a:endParaRPr lang="en-US" b="0" dirty="0"/>
          </a:p>
          <a:p>
            <a:pPr marL="0" indent="0" algn="ctr">
              <a:buNone/>
            </a:pPr>
            <a:r>
              <a:rPr lang="en-US" b="0" dirty="0" smtClean="0"/>
              <a:t>It is a thing.</a:t>
            </a:r>
            <a:endParaRPr lang="en-US" b="0" dirty="0"/>
          </a:p>
          <a:p>
            <a:pPr marL="0" indent="0" algn="ctr">
              <a:buNone/>
            </a:pPr>
            <a:r>
              <a:rPr lang="en-US" b="0" dirty="0" smtClean="0"/>
              <a:t>What does a car know?</a:t>
            </a:r>
          </a:p>
          <a:p>
            <a:pPr marL="0" indent="0" algn="ctr">
              <a:buNone/>
            </a:pPr>
            <a:r>
              <a:rPr lang="en-US" b="0" dirty="0" smtClean="0"/>
              <a:t>What does it do?</a:t>
            </a:r>
          </a:p>
          <a:p>
            <a:pPr marL="0" indent="0" algn="ctr">
              <a:buNone/>
            </a:pPr>
            <a:endParaRPr lang="en-US" b="0" dirty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48711"/>
          <a:stretch/>
        </p:blipFill>
        <p:spPr>
          <a:xfrm>
            <a:off x="2111375" y="4266060"/>
            <a:ext cx="4841876" cy="1860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27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0" dirty="0" smtClean="0"/>
              <a:t>It is the definition of a set of similar objects.</a:t>
            </a:r>
          </a:p>
          <a:p>
            <a:pPr marL="0" indent="0" algn="ctr">
              <a:buNone/>
            </a:pPr>
            <a:endParaRPr lang="en-US" b="0" dirty="0"/>
          </a:p>
          <a:p>
            <a:pPr marL="0" indent="0" algn="ctr">
              <a:buNone/>
            </a:pPr>
            <a:r>
              <a:rPr lang="en-US" b="0" dirty="0" smtClean="0"/>
              <a:t>A Class is a template for defining and creating objects.</a:t>
            </a:r>
          </a:p>
          <a:p>
            <a:pPr marL="0" indent="0" algn="ctr">
              <a:buNone/>
            </a:pPr>
            <a:endParaRPr lang="en-US" b="0" dirty="0" smtClean="0"/>
          </a:p>
          <a:p>
            <a:pPr marL="0" indent="0" algn="ctr">
              <a:buNone/>
            </a:pPr>
            <a:r>
              <a:rPr lang="en-US" b="0" dirty="0" smtClean="0"/>
              <a:t>It has a Name.</a:t>
            </a:r>
          </a:p>
          <a:p>
            <a:pPr marL="0" indent="0" algn="ctr">
              <a:buNone/>
            </a:pPr>
            <a:r>
              <a:rPr lang="en-US" b="0" dirty="0" smtClean="0"/>
              <a:t>It has a list of attributes that apply to all objects in a Class.</a:t>
            </a:r>
          </a:p>
          <a:p>
            <a:pPr marL="0" indent="0" algn="ctr">
              <a:buNone/>
            </a:pPr>
            <a:r>
              <a:rPr lang="en-US" b="0" dirty="0" smtClean="0"/>
              <a:t>It has a list of services (methods) that apply to all objects in a Class.</a:t>
            </a:r>
          </a:p>
          <a:p>
            <a:pPr marL="0" indent="0" algn="ctr">
              <a:buNone/>
            </a:pPr>
            <a:endParaRPr lang="en-US" b="0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94799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47423"/>
          <a:stretch/>
        </p:blipFill>
        <p:spPr>
          <a:xfrm>
            <a:off x="2736850" y="4073525"/>
            <a:ext cx="3289300" cy="1295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Class?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US" b="0" dirty="0" smtClean="0"/>
              <a:t>What is the class for all the cars?</a:t>
            </a:r>
          </a:p>
          <a:p>
            <a:pPr marL="0" indent="0" algn="ctr">
              <a:buNone/>
            </a:pPr>
            <a:endParaRPr lang="en-US" b="0" dirty="0"/>
          </a:p>
          <a:p>
            <a:r>
              <a:rPr lang="en-US" b="0" dirty="0" smtClean="0"/>
              <a:t>Name: Car (usually singular)</a:t>
            </a:r>
          </a:p>
          <a:p>
            <a:r>
              <a:rPr lang="en-US" b="0" dirty="0" smtClean="0"/>
              <a:t>Attributes:</a:t>
            </a:r>
          </a:p>
          <a:p>
            <a:pPr lvl="1"/>
            <a:r>
              <a:rPr lang="en-US" b="0" dirty="0" smtClean="0"/>
              <a:t>Make</a:t>
            </a:r>
          </a:p>
          <a:p>
            <a:pPr lvl="1"/>
            <a:r>
              <a:rPr lang="en-US" b="0" dirty="0"/>
              <a:t>m</a:t>
            </a:r>
            <a:r>
              <a:rPr lang="en-US" b="0" dirty="0" smtClean="0"/>
              <a:t>odel</a:t>
            </a:r>
          </a:p>
          <a:p>
            <a:pPr lvl="1"/>
            <a:r>
              <a:rPr lang="en-US" b="0" dirty="0"/>
              <a:t>y</a:t>
            </a:r>
            <a:r>
              <a:rPr lang="en-US" b="0" dirty="0" smtClean="0"/>
              <a:t>ear</a:t>
            </a:r>
          </a:p>
          <a:p>
            <a:pPr lvl="1"/>
            <a:r>
              <a:rPr lang="en-US" b="0" dirty="0" smtClean="0"/>
              <a:t>color</a:t>
            </a:r>
          </a:p>
          <a:p>
            <a:pPr lvl="1"/>
            <a:r>
              <a:rPr lang="en-US" b="0" dirty="0"/>
              <a:t>m</a:t>
            </a:r>
            <a:r>
              <a:rPr lang="en-US" b="0" dirty="0" smtClean="0"/>
              <a:t>ileage</a:t>
            </a:r>
          </a:p>
          <a:p>
            <a:pPr lvl="1"/>
            <a:r>
              <a:rPr lang="en-US" b="0" dirty="0" smtClean="0"/>
              <a:t>gear</a:t>
            </a:r>
          </a:p>
          <a:p>
            <a:r>
              <a:rPr lang="en-US" b="0" dirty="0" smtClean="0"/>
              <a:t>Services(methods):</a:t>
            </a:r>
          </a:p>
          <a:p>
            <a:pPr lvl="1"/>
            <a:r>
              <a:rPr lang="en-US" b="0" dirty="0"/>
              <a:t>s</a:t>
            </a:r>
            <a:r>
              <a:rPr lang="en-US" b="0" dirty="0" smtClean="0"/>
              <a:t>tart</a:t>
            </a:r>
          </a:p>
          <a:p>
            <a:pPr lvl="1"/>
            <a:r>
              <a:rPr lang="en-US" b="0" dirty="0"/>
              <a:t>s</a:t>
            </a:r>
            <a:r>
              <a:rPr lang="en-US" b="0" dirty="0" smtClean="0"/>
              <a:t>top</a:t>
            </a:r>
          </a:p>
          <a:p>
            <a:pPr lvl="1"/>
            <a:r>
              <a:rPr lang="en-US" b="0" dirty="0"/>
              <a:t>c</a:t>
            </a:r>
            <a:r>
              <a:rPr lang="en-US" b="0" dirty="0" smtClean="0"/>
              <a:t>hange gears</a:t>
            </a:r>
          </a:p>
          <a:p>
            <a:pPr lvl="1"/>
            <a:r>
              <a:rPr lang="en-US" b="0" dirty="0" smtClean="0"/>
              <a:t>go</a:t>
            </a:r>
          </a:p>
          <a:p>
            <a:pPr lvl="1"/>
            <a:endParaRPr lang="en-US" b="0" dirty="0" smtClean="0"/>
          </a:p>
          <a:p>
            <a:pPr marL="0" indent="0" algn="ctr">
              <a:buNone/>
            </a:pPr>
            <a:endParaRPr lang="en-US" b="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b="49356"/>
          <a:stretch/>
        </p:blipFill>
        <p:spPr>
          <a:xfrm>
            <a:off x="4270375" y="2212975"/>
            <a:ext cx="3289300" cy="1247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t="47423"/>
          <a:stretch/>
        </p:blipFill>
        <p:spPr>
          <a:xfrm>
            <a:off x="5854700" y="4073525"/>
            <a:ext cx="32893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611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OOP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19550" cy="4525963"/>
          </a:xfrm>
        </p:spPr>
        <p:txBody>
          <a:bodyPr>
            <a:noAutofit/>
          </a:bodyPr>
          <a:lstStyle/>
          <a:p>
            <a:r>
              <a:rPr lang="en-US" sz="2400" dirty="0" smtClean="0"/>
              <a:t>Provide support for Classes</a:t>
            </a:r>
          </a:p>
          <a:p>
            <a:pPr lvl="1"/>
            <a:r>
              <a:rPr lang="en-US" sz="2000" dirty="0" smtClean="0"/>
              <a:t>Instance variables (attributes)</a:t>
            </a:r>
          </a:p>
          <a:p>
            <a:pPr lvl="1"/>
            <a:r>
              <a:rPr lang="en-US" sz="2000" dirty="0" smtClean="0"/>
              <a:t>Methods (services)</a:t>
            </a:r>
          </a:p>
          <a:p>
            <a:r>
              <a:rPr lang="en-US" sz="2400" dirty="0" smtClean="0"/>
              <a:t>Allow the creation of Objects – instances of classes</a:t>
            </a:r>
          </a:p>
          <a:p>
            <a:r>
              <a:rPr lang="en-US" sz="2400" dirty="0" smtClean="0"/>
              <a:t>Provide a mechanism for sending messages to objects.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29150" y="1600200"/>
            <a:ext cx="401955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000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791485" y="1600200"/>
            <a:ext cx="401955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Support OOP principles</a:t>
            </a:r>
          </a:p>
          <a:p>
            <a:pPr lvl="1"/>
            <a:r>
              <a:rPr lang="en-US" sz="2000" dirty="0" smtClean="0"/>
              <a:t>Abstraction</a:t>
            </a:r>
          </a:p>
          <a:p>
            <a:pPr lvl="1"/>
            <a:r>
              <a:rPr lang="en-US" sz="2000" dirty="0" smtClean="0"/>
              <a:t>Encapsulation</a:t>
            </a:r>
          </a:p>
          <a:p>
            <a:pPr lvl="1"/>
            <a:r>
              <a:rPr lang="en-US" sz="2000" dirty="0" smtClean="0"/>
              <a:t>Inheritance</a:t>
            </a:r>
          </a:p>
          <a:p>
            <a:pPr lvl="1"/>
            <a:r>
              <a:rPr lang="en-US" sz="2000" dirty="0" smtClean="0"/>
              <a:t>Polymorphism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008516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 OOP Languages we define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12848"/>
            <a:ext cx="5493600" cy="50133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/>
              <a:t>public class Car {</a:t>
            </a:r>
          </a:p>
          <a:p>
            <a:pPr marL="0" indent="0">
              <a:buNone/>
            </a:pPr>
            <a:r>
              <a:rPr lang="en-US" sz="1400" dirty="0"/>
              <a:t> </a:t>
            </a:r>
          </a:p>
          <a:p>
            <a:pPr marL="0" indent="0">
              <a:buNone/>
            </a:pPr>
            <a:r>
              <a:rPr lang="en-US" sz="1400" dirty="0"/>
              <a:t>	// instance variables</a:t>
            </a:r>
          </a:p>
          <a:p>
            <a:pPr marL="0" indent="0">
              <a:buNone/>
            </a:pPr>
            <a:r>
              <a:rPr lang="en-US" sz="1400" dirty="0"/>
              <a:t>	private String </a:t>
            </a:r>
            <a:r>
              <a:rPr lang="en-US" sz="1400" dirty="0" err="1"/>
              <a:t>serialNumber</a:t>
            </a:r>
            <a:r>
              <a:rPr lang="en-US" sz="1400" dirty="0"/>
              <a:t>;</a:t>
            </a:r>
          </a:p>
          <a:p>
            <a:pPr marL="0" indent="0">
              <a:buNone/>
            </a:pPr>
            <a:r>
              <a:rPr lang="en-US" sz="1400" dirty="0"/>
              <a:t>	private String make;</a:t>
            </a:r>
          </a:p>
          <a:p>
            <a:pPr marL="0" indent="0">
              <a:buNone/>
            </a:pPr>
            <a:r>
              <a:rPr lang="en-US" sz="1400" dirty="0"/>
              <a:t>	private String model;</a:t>
            </a:r>
          </a:p>
          <a:p>
            <a:pPr marL="0" indent="0">
              <a:buNone/>
            </a:pPr>
            <a:r>
              <a:rPr lang="en-US" sz="1400" dirty="0"/>
              <a:t>	private </a:t>
            </a:r>
            <a:r>
              <a:rPr lang="en-US" sz="1400" dirty="0" err="1"/>
              <a:t>int</a:t>
            </a:r>
            <a:r>
              <a:rPr lang="en-US" sz="1400" dirty="0"/>
              <a:t> year;</a:t>
            </a:r>
          </a:p>
          <a:p>
            <a:pPr marL="0" indent="0">
              <a:buNone/>
            </a:pPr>
            <a:r>
              <a:rPr lang="en-US" sz="1400" dirty="0"/>
              <a:t>	private String color;</a:t>
            </a:r>
          </a:p>
          <a:p>
            <a:pPr marL="0" indent="0">
              <a:buNone/>
            </a:pPr>
            <a:r>
              <a:rPr lang="en-US" sz="1400" dirty="0"/>
              <a:t>	private </a:t>
            </a:r>
            <a:r>
              <a:rPr lang="en-US" sz="1400" dirty="0" err="1"/>
              <a:t>int</a:t>
            </a:r>
            <a:r>
              <a:rPr lang="en-US" sz="1400" dirty="0"/>
              <a:t> mileage;</a:t>
            </a:r>
          </a:p>
          <a:p>
            <a:pPr marL="0" indent="0">
              <a:buNone/>
            </a:pPr>
            <a:r>
              <a:rPr lang="en-US" sz="1400" dirty="0"/>
              <a:t>	private </a:t>
            </a:r>
            <a:r>
              <a:rPr lang="en-US" sz="1400" dirty="0" err="1"/>
              <a:t>int</a:t>
            </a:r>
            <a:r>
              <a:rPr lang="en-US" sz="1400" dirty="0"/>
              <a:t> speed;</a:t>
            </a:r>
          </a:p>
          <a:p>
            <a:pPr marL="0" indent="0">
              <a:buNone/>
            </a:pPr>
            <a:r>
              <a:rPr lang="en-US" sz="1400" dirty="0"/>
              <a:t>	private char gear;</a:t>
            </a:r>
          </a:p>
          <a:p>
            <a:pPr marL="0" indent="0">
              <a:buNone/>
            </a:pPr>
            <a:r>
              <a:rPr lang="en-US" sz="1400" dirty="0"/>
              <a:t> </a:t>
            </a:r>
          </a:p>
          <a:p>
            <a:pPr marL="0" indent="0">
              <a:buNone/>
            </a:pPr>
            <a:r>
              <a:rPr lang="en-US" sz="1400" dirty="0"/>
              <a:t>	// </a:t>
            </a:r>
            <a:r>
              <a:rPr lang="en-US" sz="1400" u="sng" dirty="0"/>
              <a:t>default</a:t>
            </a:r>
            <a:r>
              <a:rPr lang="en-US" sz="1400" dirty="0"/>
              <a:t> constructor</a:t>
            </a:r>
          </a:p>
          <a:p>
            <a:pPr marL="0" indent="0">
              <a:buNone/>
            </a:pPr>
            <a:r>
              <a:rPr lang="en-US" sz="1400" dirty="0"/>
              <a:t>	public Car ()</a:t>
            </a:r>
          </a:p>
          <a:p>
            <a:pPr marL="0" indent="0">
              <a:buNone/>
            </a:pPr>
            <a:r>
              <a:rPr lang="en-US" sz="1400" dirty="0"/>
              <a:t>	{</a:t>
            </a:r>
          </a:p>
          <a:p>
            <a:pPr marL="0" indent="0">
              <a:buNone/>
            </a:pPr>
            <a:r>
              <a:rPr lang="en-US" sz="1400" dirty="0"/>
              <a:t>		</a:t>
            </a:r>
            <a:r>
              <a:rPr lang="en-US" sz="1400" dirty="0" err="1"/>
              <a:t>this.mileage</a:t>
            </a:r>
            <a:r>
              <a:rPr lang="en-US" sz="1400" dirty="0"/>
              <a:t>=0;</a:t>
            </a:r>
          </a:p>
          <a:p>
            <a:pPr marL="0" indent="0">
              <a:buNone/>
            </a:pPr>
            <a:r>
              <a:rPr lang="en-US" sz="1400" dirty="0"/>
              <a:t>		</a:t>
            </a:r>
            <a:r>
              <a:rPr lang="en-US" sz="1400" dirty="0" err="1"/>
              <a:t>this.gear</a:t>
            </a:r>
            <a:r>
              <a:rPr lang="en-US" sz="1400" dirty="0"/>
              <a:t> ='P';</a:t>
            </a:r>
          </a:p>
          <a:p>
            <a:pPr marL="0" indent="0">
              <a:buNone/>
            </a:pPr>
            <a:r>
              <a:rPr lang="en-US" sz="1400" dirty="0"/>
              <a:t>		</a:t>
            </a:r>
            <a:r>
              <a:rPr lang="en-US" sz="1400" dirty="0" err="1"/>
              <a:t>this.speed</a:t>
            </a:r>
            <a:r>
              <a:rPr lang="en-US" sz="1400" dirty="0"/>
              <a:t> = 0;</a:t>
            </a:r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1400" dirty="0" smtClean="0"/>
              <a:t>}</a:t>
            </a:r>
          </a:p>
          <a:p>
            <a:pPr marL="0" indent="0">
              <a:buNone/>
            </a:pPr>
            <a:r>
              <a:rPr lang="en-US" sz="1400" dirty="0"/>
              <a:t>}</a:t>
            </a:r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29150" y="1600200"/>
            <a:ext cx="401955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000" dirty="0" smtClean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791485" y="1600200"/>
            <a:ext cx="401955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b="1" kern="1200">
                <a:solidFill>
                  <a:schemeClr val="tx1"/>
                </a:solidFill>
                <a:latin typeface="Avenir Light"/>
                <a:ea typeface="+mn-ea"/>
                <a:cs typeface="Avenir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/>
              <a:t>We define classes when we write code in OO languages</a:t>
            </a:r>
          </a:p>
          <a:p>
            <a:r>
              <a:rPr lang="en-US" sz="2400" dirty="0" smtClean="0"/>
              <a:t>We create objects when the program is run based on those classes.</a:t>
            </a:r>
          </a:p>
          <a:p>
            <a:endParaRPr lang="en-US" sz="2000" dirty="0" smtClean="0"/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628252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</TotalTime>
  <Words>1017</Words>
  <Application>Microsoft Macintosh PowerPoint</Application>
  <PresentationFormat>On-screen Show (4:3)</PresentationFormat>
  <Paragraphs>347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CMSC 2133 Object Oriented Programming Intro</vt:lpstr>
      <vt:lpstr>What is OOP</vt:lpstr>
      <vt:lpstr>What are the approaches (paradigms) to Programming</vt:lpstr>
      <vt:lpstr>What is an Object?</vt:lpstr>
      <vt:lpstr>What is an Object?</vt:lpstr>
      <vt:lpstr>What is an Class?</vt:lpstr>
      <vt:lpstr>What is an Class?</vt:lpstr>
      <vt:lpstr>OOP Languages</vt:lpstr>
      <vt:lpstr>In OOP Languages we define classes</vt:lpstr>
      <vt:lpstr>Computer Science Principles</vt:lpstr>
      <vt:lpstr>Computer Science Principles</vt:lpstr>
      <vt:lpstr>Abstraction</vt:lpstr>
      <vt:lpstr>Binding</vt:lpstr>
      <vt:lpstr>Encapsulation</vt:lpstr>
      <vt:lpstr>  Data Representation  </vt:lpstr>
      <vt:lpstr>  Reuse  </vt:lpstr>
      <vt:lpstr>  Patterns  </vt:lpstr>
      <vt:lpstr>  Polymorphism  </vt:lpstr>
      <vt:lpstr>  Inheritance  </vt:lpstr>
      <vt:lpstr>  Separation of Concerns  </vt:lpstr>
      <vt:lpstr>Class Overview</vt:lpstr>
      <vt:lpstr>Class Overview</vt:lpstr>
      <vt:lpstr>Class Overview</vt:lpstr>
      <vt:lpstr>Class Overview</vt:lpstr>
      <vt:lpstr>Lab</vt:lpstr>
      <vt:lpstr>Assignment 1</vt:lpstr>
      <vt:lpstr>Assignment 2</vt:lpstr>
      <vt:lpstr>Installing Java</vt:lpstr>
      <vt:lpstr>Eclipse</vt:lpstr>
      <vt:lpstr>Next</vt:lpstr>
    </vt:vector>
  </TitlesOfParts>
  <Company>OC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CMSC Computer and Society Chapters 1 &amp; 2</dc:title>
  <dc:creator>David North</dc:creator>
  <cp:lastModifiedBy>David North</cp:lastModifiedBy>
  <cp:revision>58</cp:revision>
  <dcterms:created xsi:type="dcterms:W3CDTF">2015-08-20T21:05:47Z</dcterms:created>
  <dcterms:modified xsi:type="dcterms:W3CDTF">2016-08-29T16:56:50Z</dcterms:modified>
</cp:coreProperties>
</file>

<file path=docProps/thumbnail.jpeg>
</file>